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8"/>
  </p:notesMasterIdLst>
  <p:sldIdLst>
    <p:sldId id="256" r:id="rId2"/>
    <p:sldId id="265" r:id="rId3"/>
    <p:sldId id="266" r:id="rId4"/>
    <p:sldId id="271" r:id="rId5"/>
    <p:sldId id="273" r:id="rId6"/>
    <p:sldId id="26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дмин" initials="а" lastIdx="1" clrIdx="0">
    <p:extLst>
      <p:ext uri="{19B8F6BF-5375-455C-9EA6-DF929625EA0E}">
        <p15:presenceInfo xmlns:p15="http://schemas.microsoft.com/office/powerpoint/2012/main" userId="админ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742" autoAdjust="0"/>
  </p:normalViewPr>
  <p:slideViewPr>
    <p:cSldViewPr snapToGrid="0">
      <p:cViewPr>
        <p:scale>
          <a:sx n="82" d="100"/>
          <a:sy n="82" d="100"/>
        </p:scale>
        <p:origin x="192" y="-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6AF15C-6096-43F1-8CB5-86EE779D1B69}" type="datetimeFigureOut">
              <a:rPr lang="ru-KZ" smtClean="0"/>
              <a:t>29.06.2023</a:t>
            </a:fld>
            <a:endParaRPr lang="ru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DC907-5071-437B-8990-636796A0CDE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44063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DC907-5071-437B-8990-636796A0CDE8}" type="slidenum">
              <a:rPr lang="ru-KZ" smtClean="0"/>
              <a:t>2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028758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DC907-5071-437B-8990-636796A0CDE8}" type="slidenum">
              <a:rPr lang="ru-KZ" smtClean="0"/>
              <a:t>5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01634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DC907-5071-437B-8990-636796A0CDE8}" type="slidenum">
              <a:rPr lang="ru-KZ" smtClean="0"/>
              <a:t>6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88571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EEF92-FABD-43D4-BB30-E0C3CF1ECC4F}" type="datetimeFigureOut">
              <a:rPr lang="ru-KZ" smtClean="0"/>
              <a:t>29.06.2023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21A3-B342-40CC-AA28-E35ABBA63F30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62241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EEF92-FABD-43D4-BB30-E0C3CF1ECC4F}" type="datetimeFigureOut">
              <a:rPr lang="ru-KZ" smtClean="0"/>
              <a:t>29.06.2023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21A3-B342-40CC-AA28-E35ABBA63F30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197625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EEF92-FABD-43D4-BB30-E0C3CF1ECC4F}" type="datetimeFigureOut">
              <a:rPr lang="ru-KZ" smtClean="0"/>
              <a:t>29.06.2023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21A3-B342-40CC-AA28-E35ABBA63F30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43855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EEF92-FABD-43D4-BB30-E0C3CF1ECC4F}" type="datetimeFigureOut">
              <a:rPr lang="ru-KZ" smtClean="0"/>
              <a:t>29.06.2023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21A3-B342-40CC-AA28-E35ABBA63F30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5515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EEF92-FABD-43D4-BB30-E0C3CF1ECC4F}" type="datetimeFigureOut">
              <a:rPr lang="ru-KZ" smtClean="0"/>
              <a:t>29.06.2023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21A3-B342-40CC-AA28-E35ABBA63F30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593997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EEF92-FABD-43D4-BB30-E0C3CF1ECC4F}" type="datetimeFigureOut">
              <a:rPr lang="ru-KZ" smtClean="0"/>
              <a:t>29.06.2023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21A3-B342-40CC-AA28-E35ABBA63F30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693304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EEF92-FABD-43D4-BB30-E0C3CF1ECC4F}" type="datetimeFigureOut">
              <a:rPr lang="ru-KZ" smtClean="0"/>
              <a:t>29.06.2023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21A3-B342-40CC-AA28-E35ABBA63F30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35087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EEF92-FABD-43D4-BB30-E0C3CF1ECC4F}" type="datetimeFigureOut">
              <a:rPr lang="ru-KZ" smtClean="0"/>
              <a:t>29.06.2023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21A3-B342-40CC-AA28-E35ABBA63F30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66564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21A3-B342-40CC-AA28-E35ABBA63F30}" type="slidenum">
              <a:rPr lang="ru-KZ" smtClean="0"/>
              <a:t>‹#›</a:t>
            </a:fld>
            <a:endParaRPr lang="ru-K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EEF92-FABD-43D4-BB30-E0C3CF1ECC4F}" type="datetimeFigureOut">
              <a:rPr lang="ru-KZ" smtClean="0"/>
              <a:t>29.06.2023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44994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EEF92-FABD-43D4-BB30-E0C3CF1ECC4F}" type="datetimeFigureOut">
              <a:rPr lang="ru-KZ" smtClean="0"/>
              <a:t>29.06.2023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21A3-B342-40CC-AA28-E35ABBA63F30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85381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EEF92-FABD-43D4-BB30-E0C3CF1ECC4F}" type="datetimeFigureOut">
              <a:rPr lang="ru-KZ" smtClean="0"/>
              <a:t>29.06.2023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21A3-B342-40CC-AA28-E35ABBA63F30}" type="slidenum">
              <a:rPr lang="ru-KZ" smtClean="0"/>
              <a:t>‹#›</a:t>
            </a:fld>
            <a:endParaRPr lang="ru-K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3816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EEF92-FABD-43D4-BB30-E0C3CF1ECC4F}" type="datetimeFigureOut">
              <a:rPr lang="ru-KZ" smtClean="0"/>
              <a:t>29.06.2023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21A3-B342-40CC-AA28-E35ABBA63F30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223569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EEF92-FABD-43D4-BB30-E0C3CF1ECC4F}" type="datetimeFigureOut">
              <a:rPr lang="ru-KZ" smtClean="0"/>
              <a:t>29.06.2023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21A3-B342-40CC-AA28-E35ABBA63F30}" type="slidenum">
              <a:rPr lang="ru-KZ" smtClean="0"/>
              <a:t>‹#›</a:t>
            </a:fld>
            <a:endParaRPr lang="ru-K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3768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EEF92-FABD-43D4-BB30-E0C3CF1ECC4F}" type="datetimeFigureOut">
              <a:rPr lang="ru-KZ" smtClean="0"/>
              <a:t>29.06.2023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21A3-B342-40CC-AA28-E35ABBA63F30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68001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EEF92-FABD-43D4-BB30-E0C3CF1ECC4F}" type="datetimeFigureOut">
              <a:rPr lang="ru-KZ" smtClean="0"/>
              <a:t>29.06.2023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21A3-B342-40CC-AA28-E35ABBA63F30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37307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EEF92-FABD-43D4-BB30-E0C3CF1ECC4F}" type="datetimeFigureOut">
              <a:rPr lang="ru-KZ" smtClean="0"/>
              <a:t>29.06.2023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21A3-B342-40CC-AA28-E35ABBA63F30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920442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EEF92-FABD-43D4-BB30-E0C3CF1ECC4F}" type="datetimeFigureOut">
              <a:rPr lang="ru-KZ" smtClean="0"/>
              <a:t>29.06.2023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CDE21A3-B342-40CC-AA28-E35ABBA63F30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610101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FCA24EE-6509-6E0C-5843-A568848158DE}"/>
              </a:ext>
            </a:extLst>
          </p:cNvPr>
          <p:cNvSpPr txBox="1"/>
          <p:nvPr/>
        </p:nvSpPr>
        <p:spPr>
          <a:xfrm>
            <a:off x="1843791" y="548947"/>
            <a:ext cx="8256812" cy="11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Ақмола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облысы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басқармасы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Шортанды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ауданы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бөлімі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Шортанды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кентінің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№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жалпы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орта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2000" b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беретін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мектебі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КММ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1726FE-7268-A7F5-31FB-F98400C0FBEE}"/>
              </a:ext>
            </a:extLst>
          </p:cNvPr>
          <p:cNvSpPr txBox="1"/>
          <p:nvPr/>
        </p:nvSpPr>
        <p:spPr>
          <a:xfrm>
            <a:off x="2968052" y="2098624"/>
            <a:ext cx="614596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Қамқоршылық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– 2023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endParaRPr lang="ru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430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B0CCB62-386A-5190-FF1E-12122C050F12}"/>
              </a:ext>
            </a:extLst>
          </p:cNvPr>
          <p:cNvSpPr txBox="1"/>
          <p:nvPr/>
        </p:nvSpPr>
        <p:spPr>
          <a:xfrm>
            <a:off x="723900" y="2214380"/>
            <a:ext cx="10142927" cy="93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endParaRPr lang="ru-KZ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ru-KZ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78809C-E4AD-0102-1109-F809E6ECEF29}"/>
              </a:ext>
            </a:extLst>
          </p:cNvPr>
          <p:cNvSpPr txBox="1"/>
          <p:nvPr/>
        </p:nvSpPr>
        <p:spPr>
          <a:xfrm>
            <a:off x="1752600" y="1295400"/>
            <a:ext cx="83566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Қамқоршылық кеңес білім беру ұйымының әкімшілігімен, ата 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аналар комитетімен, жергілікті атқарушы органдармен және жеке немесе заңды тұлғалармен өзара әрекет жасайды. </a:t>
            </a:r>
          </a:p>
          <a:p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Қамқоршылық кеңес мүшелерінің өз өкілеттілігін орындауы өтеусіз негізде жүзеге асырылады.</a:t>
            </a:r>
          </a:p>
          <a:p>
            <a:endParaRPr lang="kk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Қамқоршылық кеңесі жұмысының бағыттары: </a:t>
            </a:r>
          </a:p>
          <a:p>
            <a:pPr marL="285750" indent="-285750">
              <a:buFontTx/>
              <a:buChar char="-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Білім беру ұйымының білім беру, әлеуметтік 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мәдени, сауықтыру, дамыту бағыттарындағы іс 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шараларды ұйымдастыруға көмек көрсету;</a:t>
            </a:r>
          </a:p>
          <a:p>
            <a:pPr marL="285750" indent="-285750">
              <a:buFontTx/>
              <a:buChar char="-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тұрғыдан әлсіз қамтылған отбасыларынан шыққан оқушылардың тұрмыстық жағдайлары мен жұмыспен қамтылуына көңіл аудару;</a:t>
            </a:r>
          </a:p>
          <a:p>
            <a:pPr marL="285750" indent="-285750">
              <a:buFontTx/>
              <a:buChar char="-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Білім беру ұйымының қызметіндегі кемшіліктерді жоюға бағытталған ұсыныстарды енгізу;</a:t>
            </a:r>
          </a:p>
          <a:p>
            <a:pPr marL="285750" indent="-285750">
              <a:buFontTx/>
              <a:buChar char="-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Білім беру ұйымы басшылығының Қамқоршылық кеңесі алдындағы есебін тыңдап </a:t>
            </a:r>
            <a:r>
              <a:rPr lang="ru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қабылдау.</a:t>
            </a:r>
          </a:p>
          <a:p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040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031A2B-59F4-0BC7-6632-8F8C9219B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1"/>
            <a:ext cx="8596668" cy="60310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br>
              <a:rPr lang="kk-KZ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kk-KZ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Қамқоршылық кеңесінің мақсаттары: </a:t>
            </a:r>
            <a:br>
              <a:rPr lang="kk-KZ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 деңгейдегі білім беру ұйымдарында Қамқоршылық кеңестерін құру </a:t>
            </a:r>
            <a:r>
              <a:rPr lang="ru-KZ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тәрбиелеу, оқыту жағдайын барынша жақсартуға, балалардың құқықтарын қорғау және сақтау мәселелеріне қоғам назарын аударуға, сапалы білім беру қызметтерінің  көрсетілуіне  қоғамдық бақылау жүргізуге бағытталған.         </a:t>
            </a:r>
            <a:br>
              <a:rPr lang="kk-KZ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KZ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508565-0685-C97E-E2F8-E037959B6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609601"/>
            <a:ext cx="10205525" cy="124917"/>
          </a:xfrm>
        </p:spPr>
        <p:txBody>
          <a:bodyPr>
            <a:normAutofit fontScale="25000" lnSpcReduction="20000"/>
          </a:bodyPr>
          <a:lstStyle/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770868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200C0A-BBF7-B769-2194-4AF3F1D0D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684520"/>
          </a:xfrm>
        </p:spPr>
        <p:txBody>
          <a:bodyPr/>
          <a:lstStyle/>
          <a:p>
            <a:endParaRPr lang="ru-KZ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EACAA5A-3BCE-3123-BD18-CCEE86344E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622" y="563563"/>
            <a:ext cx="32793" cy="46037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B9D4E68-FA4B-24DC-7905-3F14873714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76" y="548165"/>
            <a:ext cx="3624612" cy="301862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484B186-FD3A-899E-062F-5BE06AD3EB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923" y="632538"/>
            <a:ext cx="3309743" cy="256032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D059FC5-E617-7ADB-7468-E7F898FFD3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76" y="3250787"/>
            <a:ext cx="2411375" cy="318563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920A066-8B53-6107-A9FB-FF74219AD0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471" y="3227031"/>
            <a:ext cx="2411375" cy="307848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080D661-7767-B461-89DE-7008771C51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155" y="3354065"/>
            <a:ext cx="2798606" cy="267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900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CC576C-2687-8964-9A2A-362D0739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060" y="770020"/>
            <a:ext cx="9670128" cy="5911121"/>
          </a:xfrm>
        </p:spPr>
        <p:txBody>
          <a:bodyPr>
            <a:normAutofit/>
          </a:bodyPr>
          <a:lstStyle/>
          <a:p>
            <a:endParaRPr lang="ru-KZ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DF7612E-6213-5355-2E60-7513ED7672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622" y="563563"/>
            <a:ext cx="32793" cy="46037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5143EDC-888A-FAD1-3372-EB641B3D5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75" y="816056"/>
            <a:ext cx="3208420" cy="568093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AB334A-D02E-CC4B-B57F-A9667D17EE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895" y="816056"/>
            <a:ext cx="3479991" cy="54783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E0938D2-B3BF-A49D-AE52-9787D42673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086" y="885112"/>
            <a:ext cx="3020784" cy="568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48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1E881C-6090-C276-B377-962C5B9F5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971082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br>
              <a:rPr lang="ru-KZ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KZ" sz="2400" dirty="0">
              <a:solidFill>
                <a:schemeClr val="tx1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00A6DAA-4757-B760-F593-8DF2AAE003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622" y="563563"/>
            <a:ext cx="32793" cy="46037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39CBDC-88F0-5C54-7F34-0AF525A60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40" y="239112"/>
            <a:ext cx="3437466" cy="634157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DD6C406-6D7C-BFCF-1A94-EB387656CD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067" y="239112"/>
            <a:ext cx="2910614" cy="641454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077A541-C41A-2B8D-047E-76A915E462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681" y="258215"/>
            <a:ext cx="2549321" cy="634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1071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522</TotalTime>
  <Words>177</Words>
  <Application>Microsoft Office PowerPoint</Application>
  <PresentationFormat>Широкоэкранный</PresentationFormat>
  <Paragraphs>22</Paragraphs>
  <Slides>6</Slides>
  <Notes>3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      Қамқоршылық кеңесінің мақсаттары:  Барлық деңгейдегі білім беру ұйымдарында Қамқоршылық кеңестерін құру – тәрбиелеу, оқыту жағдайын барынша жақсартуға, балалардың құқықтарын қорғау және сақтау мәселелеріне қоғам назарын аударуға, сапалы білім беру қызметтерінің  көрсетілуіне  қоғамдық бақылау жүргізуге бағытталған.          </vt:lpstr>
      <vt:lpstr>Презентация PowerPoint</vt:lpstr>
      <vt:lpstr>Презентация PowerPoint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Амангелді Айсұлтан 111 еі</dc:creator>
  <cp:lastModifiedBy>админ</cp:lastModifiedBy>
  <cp:revision>100</cp:revision>
  <dcterms:created xsi:type="dcterms:W3CDTF">2022-10-27T06:47:11Z</dcterms:created>
  <dcterms:modified xsi:type="dcterms:W3CDTF">2023-06-29T05:03:12Z</dcterms:modified>
</cp:coreProperties>
</file>